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2" r:id="rId12"/>
  </p:sldIdLst>
  <p:sldSz cx="9144000" cy="6858000" type="screen4x3"/>
  <p:notesSz cx="6858000" cy="994727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506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1844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177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66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49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65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7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9976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942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6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619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62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68360-8F8C-4A67-83E2-BDE9184123AD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0231A-B047-483A-AC03-4DF43E4821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16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gisproxima.ru/giperspektralnaya_vizualizatsia_i_ee_primenenie" TargetMode="External"/><Relationship Id="rId2" Type="http://schemas.openxmlformats.org/officeDocument/2006/relationships/hyperlink" Target="https://potatosystem.ru/bolezni-hraneniya-kartofelya/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DN8p21KWa6k" TargetMode="External"/><Relationship Id="rId4" Type="http://schemas.openxmlformats.org/officeDocument/2006/relationships/hyperlink" Target="https://www.bricklink.com/catalog.as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Урожай в Московской области</a:t>
            </a:r>
            <a:endParaRPr lang="ru-RU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48680"/>
            <a:ext cx="7056784" cy="5339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51520" y="6093296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Овощи открытого грунта, тепличные овощи и фрукты и корнеплоды можно автоматически сортировать.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7005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Мы поделились нашей разработкой</a:t>
            </a:r>
            <a:endParaRPr lang="ru-R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40019" y="5301208"/>
            <a:ext cx="8751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С командой «Таланты из Черноголовки» из Черноголовки</a:t>
            </a:r>
          </a:p>
          <a:p>
            <a:pPr marL="342900" indent="-342900">
              <a:buAutoNum type="arabicPeriod"/>
            </a:pPr>
            <a:r>
              <a:rPr lang="ru-RU" dirty="0" smtClean="0"/>
              <a:t>С командами «</a:t>
            </a:r>
            <a:r>
              <a:rPr lang="ru-RU" dirty="0" smtClean="0"/>
              <a:t>Яуза </a:t>
            </a:r>
            <a:r>
              <a:rPr lang="en-US" dirty="0" smtClean="0"/>
              <a:t>Dream Team</a:t>
            </a:r>
            <a:r>
              <a:rPr lang="ru-RU" dirty="0" smtClean="0"/>
              <a:t>» и </a:t>
            </a:r>
            <a:r>
              <a:rPr lang="en-US" dirty="0" smtClean="0"/>
              <a:t>Magnus Hub </a:t>
            </a:r>
            <a:r>
              <a:rPr lang="ru-RU" dirty="0" smtClean="0"/>
              <a:t>из Мытищ.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Со студентами- разработчиками из </a:t>
            </a:r>
            <a:r>
              <a:rPr lang="ru-RU" dirty="0" err="1" smtClean="0"/>
              <a:t>Бауманки</a:t>
            </a:r>
            <a:r>
              <a:rPr lang="ru-RU" dirty="0" smtClean="0"/>
              <a:t> и </a:t>
            </a:r>
            <a:r>
              <a:rPr lang="ru-RU" dirty="0" err="1" smtClean="0"/>
              <a:t>Станкина</a:t>
            </a:r>
            <a:r>
              <a:rPr lang="ru-RU" dirty="0" smtClean="0"/>
              <a:t>.</a:t>
            </a:r>
          </a:p>
          <a:p>
            <a:pPr marL="342900" indent="-342900">
              <a:buAutoNum type="arabicPeriod"/>
            </a:pPr>
            <a:r>
              <a:rPr lang="ru-RU" dirty="0" smtClean="0"/>
              <a:t>Мы выложили разработку на депозитарии </a:t>
            </a:r>
            <a:r>
              <a:rPr lang="en-US" dirty="0" smtClean="0"/>
              <a:t>GitHub </a:t>
            </a:r>
            <a:r>
              <a:rPr lang="ru-RU" dirty="0" smtClean="0"/>
              <a:t>и </a:t>
            </a:r>
            <a:r>
              <a:rPr lang="en-US" dirty="0" err="1" smtClean="0"/>
              <a:t>HackADay</a:t>
            </a:r>
            <a:endParaRPr lang="ru-RU" dirty="0" smtClean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19" y="548681"/>
            <a:ext cx="6178801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6923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Использованная литература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46666" y="548680"/>
            <a:ext cx="87178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Заболевания картофеля во время хранения </a:t>
            </a:r>
            <a:r>
              <a:rPr lang="en-US" dirty="0" smtClean="0">
                <a:hlinkClick r:id="rId2"/>
              </a:rPr>
              <a:t>https://potatosystem.ru/bolezni-hraneniya-kartofelya/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err="1" smtClean="0"/>
              <a:t>Гиперспектральный</a:t>
            </a:r>
            <a:r>
              <a:rPr lang="ru-RU" dirty="0" smtClean="0"/>
              <a:t> анализ овощей и фруктов </a:t>
            </a:r>
            <a:r>
              <a:rPr lang="en-US" dirty="0" smtClean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gisproxima.ru/giperspektralnaya_vizualizatsia_i_ee_primenenie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ru-RU" dirty="0" smtClean="0"/>
              <a:t>Каталог решений </a:t>
            </a:r>
            <a:r>
              <a:rPr lang="en-US" dirty="0"/>
              <a:t>Lego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www.bricklink.com/catalog.asp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ru-RU" dirty="0" smtClean="0"/>
              <a:t>Оптическая сортировка </a:t>
            </a:r>
            <a:r>
              <a:rPr lang="en-US" dirty="0"/>
              <a:t>TOMRA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www.youtube.com/watch?v=DN8p21KWa6k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ru-RU" dirty="0" smtClean="0"/>
              <a:t>Депозитарий </a:t>
            </a:r>
            <a:r>
              <a:rPr lang="en-US" smtClean="0"/>
              <a:t>GitHub </a:t>
            </a:r>
            <a:endParaRPr lang="ru-RU" dirty="0" smtClean="0"/>
          </a:p>
          <a:p>
            <a:pPr marL="342900" indent="-342900">
              <a:buAutoNum type="arabicPeriod"/>
            </a:pPr>
            <a:endParaRPr lang="ru-RU" dirty="0" smtClean="0"/>
          </a:p>
          <a:p>
            <a:pPr marL="342900" indent="-342900">
              <a:buAutoNum type="arabicPeriod"/>
            </a:pPr>
            <a:endParaRPr lang="ru-RU" dirty="0" smtClean="0"/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6920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51520" y="116632"/>
            <a:ext cx="7772400" cy="1584176"/>
          </a:xfrm>
        </p:spPr>
        <p:txBody>
          <a:bodyPr>
            <a:noAutofit/>
          </a:bodyPr>
          <a:lstStyle/>
          <a:p>
            <a:r>
              <a:rPr lang="ru-RU" sz="3200" dirty="0" smtClean="0"/>
              <a:t>Картофель и другие корнеплоды собраны на поле но не попали к нам на стол. </a:t>
            </a:r>
            <a:br>
              <a:rPr lang="ru-RU" sz="3200" dirty="0" smtClean="0"/>
            </a:br>
            <a:r>
              <a:rPr lang="ru-RU" sz="3200" dirty="0" smtClean="0"/>
              <a:t>Кто виноват? </a:t>
            </a:r>
            <a:r>
              <a:rPr lang="ru-RU" sz="3200" dirty="0" smtClean="0"/>
              <a:t>И что делать?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51519" y="1844824"/>
            <a:ext cx="864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При неправильном хранении корнеплоды мерзнут, гниют или сохнут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При уборке много корнеплодов оказываются порезанными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При транспортировке корнеплоды бьются</a:t>
            </a:r>
          </a:p>
          <a:p>
            <a:pPr marL="342900" indent="-342900">
              <a:buAutoNum type="arabicPeriod"/>
            </a:pPr>
            <a:r>
              <a:rPr lang="ru-RU" dirty="0" smtClean="0"/>
              <a:t>При хранении корнеплоды гибнут от заболеваний </a:t>
            </a:r>
          </a:p>
          <a:p>
            <a:pPr marL="342900" indent="-342900">
              <a:buAutoNum type="arabicPeriod"/>
            </a:pPr>
            <a:endParaRPr lang="ru-RU" dirty="0"/>
          </a:p>
          <a:p>
            <a:r>
              <a:rPr lang="ru-RU" dirty="0" smtClean="0"/>
              <a:t>   Мы рассмотрели эти 4 проблемы, говорили с другими командами, с разработчиками техники из </a:t>
            </a:r>
            <a:r>
              <a:rPr lang="ru-RU" dirty="0" err="1" smtClean="0"/>
              <a:t>Сколтеха</a:t>
            </a:r>
            <a:r>
              <a:rPr lang="ru-RU" dirty="0" smtClean="0"/>
              <a:t> и ИППИ РАН и решили сосредоточиться на проблеме номер 4 – уменьшить гибель корнеплодов от заболеваний при хранении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548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Заболевания картофеля. И что делать?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5221519"/>
            <a:ext cx="8640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Удаление грязи и комьев перед закладкой на хранение</a:t>
            </a:r>
          </a:p>
          <a:p>
            <a:pPr marL="342900" indent="-342900">
              <a:buAutoNum type="arabicPeriod"/>
            </a:pPr>
            <a:r>
              <a:rPr lang="ru-RU" dirty="0" smtClean="0"/>
              <a:t>Удаление камней после уборки урожая</a:t>
            </a:r>
          </a:p>
          <a:p>
            <a:pPr marL="342900" indent="-342900">
              <a:buAutoNum type="arabicPeriod"/>
            </a:pPr>
            <a:r>
              <a:rPr lang="ru-RU" dirty="0" smtClean="0"/>
              <a:t>Удаление больных корнеплодов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980728"/>
            <a:ext cx="6111974" cy="429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6165304"/>
            <a:ext cx="6825191" cy="504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281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Определение больных клубней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63600" y="2420888"/>
            <a:ext cx="8052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Руками на картофелеуборочном     Автоматически на конвейере с</a:t>
            </a:r>
          </a:p>
          <a:p>
            <a:r>
              <a:rPr lang="ru-RU" dirty="0" smtClean="0"/>
              <a:t> комбайне                                             помощью камеры и нейронной сети.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620688"/>
            <a:ext cx="3367086" cy="160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620688"/>
            <a:ext cx="2707780" cy="1642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16000" y="3212976"/>
            <a:ext cx="80528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Руками и глазами</a:t>
            </a:r>
          </a:p>
          <a:p>
            <a:pPr marL="342900" indent="-342900">
              <a:buAutoNum type="arabicPeriod"/>
            </a:pPr>
            <a:r>
              <a:rPr lang="ru-RU" dirty="0" smtClean="0"/>
              <a:t>Видеокамера и нейронная сеть (почти ИИ)</a:t>
            </a:r>
          </a:p>
          <a:p>
            <a:pPr marL="342900" indent="-342900">
              <a:buAutoNum type="arabicPeriod"/>
            </a:pPr>
            <a:r>
              <a:rPr lang="ru-RU" dirty="0" err="1" smtClean="0"/>
              <a:t>Гиперспектральная</a:t>
            </a:r>
            <a:r>
              <a:rPr lang="ru-RU" dirty="0" smtClean="0"/>
              <a:t> камера (очень дорого, никогда не окупится)</a:t>
            </a:r>
          </a:p>
          <a:p>
            <a:pPr marL="342900" indent="-342900">
              <a:buAutoNum type="arabicPeriod"/>
            </a:pPr>
            <a:r>
              <a:rPr lang="ru-RU" dirty="0" smtClean="0"/>
              <a:t>Многоканальными оптическими сенсорами                                                помощью камеры и нейронной сети.</a:t>
            </a:r>
          </a:p>
          <a:p>
            <a:r>
              <a:rPr lang="ru-RU" dirty="0" smtClean="0"/>
              <a:t>                      Покажем, что (4) – лучше всех.</a:t>
            </a:r>
            <a:endParaRPr lang="ru-RU" dirty="0"/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4909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Определение заболевания по цвету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3068960"/>
            <a:ext cx="41744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Спектр видимого глазом света очень ограничен. Глаз не видит инфракрасный и ультрафиолетовый диапазоны, в которых можно обнаружить болезнь.</a:t>
            </a:r>
            <a:endParaRPr lang="ru-RU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548680"/>
            <a:ext cx="4102416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548680"/>
            <a:ext cx="3766572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74040" y="3068960"/>
            <a:ext cx="41744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И глаз, и обычная камера имеют только три сенсора по цвету – это значит что глаз легко обмануть, как и камеру.</a:t>
            </a:r>
            <a:endParaRPr lang="ru-RU" sz="1400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3807624"/>
            <a:ext cx="6275774" cy="276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516216" y="3933056"/>
            <a:ext cx="24482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err="1" smtClean="0"/>
              <a:t>Гиперкамеры</a:t>
            </a:r>
            <a:r>
              <a:rPr lang="ru-RU" sz="1400" dirty="0" smtClean="0"/>
              <a:t> очень дорогие, но мы можем применить 16 – канальные сенсоры, которые видят по 16 цветовым каналам и, главное, в инфракрасном диапазоне – где мы можем видеть гниль и другие заболевания.</a:t>
            </a:r>
            <a:r>
              <a:rPr lang="en-US" sz="1400" dirty="0" smtClean="0"/>
              <a:t> </a:t>
            </a:r>
            <a:r>
              <a:rPr lang="ru-RU" sz="1400" dirty="0" smtClean="0"/>
              <a:t>6- канальный сенсор стоит 2 000 руб. 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618462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8568952" cy="806583"/>
          </a:xfrm>
        </p:spPr>
        <p:txBody>
          <a:bodyPr>
            <a:noAutofit/>
          </a:bodyPr>
          <a:lstStyle/>
          <a:p>
            <a:r>
              <a:rPr lang="ru-RU" sz="3200" dirty="0" smtClean="0"/>
              <a:t>Обнаружение заболеваний </a:t>
            </a:r>
            <a:r>
              <a:rPr lang="ru-RU" sz="3200" dirty="0" err="1" smtClean="0"/>
              <a:t>гиперспектральным</a:t>
            </a:r>
            <a:r>
              <a:rPr lang="ru-RU" sz="3200" dirty="0" smtClean="0"/>
              <a:t> методом.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652120" y="1412776"/>
            <a:ext cx="3168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Спектральным методом можно обнаружить от 78 до 98% проблем в хранимой продукции (на примере яблок)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3367088"/>
            <a:ext cx="142875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77" y="980728"/>
            <a:ext cx="5067300" cy="546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4485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Задачи проекта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84642" y="692696"/>
            <a:ext cx="87518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Изучить литературу по проблемам потери овощей и фруктов при сборе, транспортировке и хранении</a:t>
            </a:r>
          </a:p>
          <a:p>
            <a:pPr marL="342900" indent="-342900">
              <a:buAutoNum type="arabicPeriod"/>
            </a:pPr>
            <a:r>
              <a:rPr lang="ru-RU" dirty="0" smtClean="0"/>
              <a:t>Изучить методы отбраковки годного материала на хранения и выбраковки больных плодов и посторонних предметов (металл, комки земли, глины, камни).</a:t>
            </a:r>
          </a:p>
          <a:p>
            <a:pPr marL="342900" indent="-342900">
              <a:buAutoNum type="arabicPeriod"/>
            </a:pPr>
            <a:r>
              <a:rPr lang="ru-RU" dirty="0" smtClean="0"/>
              <a:t>Построить модель устройства для отбраковки плодов по цветам</a:t>
            </a:r>
          </a:p>
          <a:p>
            <a:pPr marL="342900" indent="-342900">
              <a:buAutoNum type="arabicPeriod"/>
            </a:pPr>
            <a:r>
              <a:rPr lang="ru-RU" dirty="0" smtClean="0"/>
              <a:t>Сделать модель с конвейерными лентами и регулируемым бункером подачи 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547936" y="2564904"/>
            <a:ext cx="7772400" cy="4344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/>
              <a:t>План проекта</a:t>
            </a:r>
            <a:endParaRPr lang="ru-R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51520" y="3546882"/>
            <a:ext cx="8751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Выбрать методику диагностики – определения больных </a:t>
            </a:r>
            <a:r>
              <a:rPr lang="ru-RU" dirty="0" err="1" smtClean="0"/>
              <a:t>корнеплодо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Выбрать методику отбраковки –механически, </a:t>
            </a:r>
            <a:r>
              <a:rPr lang="ru-RU" dirty="0" err="1" smtClean="0"/>
              <a:t>превматика</a:t>
            </a:r>
            <a:r>
              <a:rPr lang="ru-RU" dirty="0" smtClean="0"/>
              <a:t> (сжатым воздухом), в жидкости определенной плотности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Выбрать «железо» для построения модели. Реально это или Конструктор- механик, или Ардуино, или </a:t>
            </a:r>
            <a:r>
              <a:rPr lang="ru-RU" dirty="0" err="1" smtClean="0"/>
              <a:t>Лего</a:t>
            </a:r>
            <a:r>
              <a:rPr lang="ru-RU" dirty="0" smtClean="0"/>
              <a:t>.</a:t>
            </a:r>
            <a:endParaRPr lang="ru-RU" dirty="0" smtClean="0"/>
          </a:p>
          <a:p>
            <a:pPr marL="342900" indent="-342900">
              <a:buAutoNum type="arabicPeriod"/>
            </a:pPr>
            <a:r>
              <a:rPr lang="ru-RU" dirty="0" smtClean="0"/>
              <a:t>Построить модель и показать ее специалистам и коллегам, а также другим юным техникам.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7965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Опытный образец</a:t>
            </a:r>
            <a:endParaRPr lang="ru-R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64592" y="4005064"/>
            <a:ext cx="8751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Накопитель корнеплодов на выходе линии</a:t>
            </a:r>
          </a:p>
          <a:p>
            <a:pPr marL="342900" indent="-342900">
              <a:buAutoNum type="arabicPeriod"/>
            </a:pPr>
            <a:r>
              <a:rPr lang="ru-RU" dirty="0" smtClean="0"/>
              <a:t>Поворотный транспортер выхода корнеплодов</a:t>
            </a:r>
          </a:p>
          <a:p>
            <a:pPr marL="342900" indent="-342900">
              <a:buAutoNum type="arabicPeriod"/>
            </a:pPr>
            <a:r>
              <a:rPr lang="ru-RU" dirty="0" smtClean="0"/>
              <a:t>Блок оптического контроля</a:t>
            </a:r>
          </a:p>
          <a:p>
            <a:pPr marL="342900" indent="-342900">
              <a:buAutoNum type="arabicPeriod"/>
            </a:pPr>
            <a:r>
              <a:rPr lang="ru-RU" dirty="0" smtClean="0"/>
              <a:t>Датчик включения</a:t>
            </a:r>
          </a:p>
          <a:p>
            <a:pPr marL="342900" indent="-342900">
              <a:buAutoNum type="arabicPeriod"/>
            </a:pPr>
            <a:r>
              <a:rPr lang="ru-RU" dirty="0" smtClean="0"/>
              <a:t>Кулачковый механизм подачи корнеплодов</a:t>
            </a:r>
          </a:p>
          <a:p>
            <a:pPr marL="342900" indent="-342900">
              <a:buAutoNum type="arabicPeriod"/>
            </a:pPr>
            <a:r>
              <a:rPr lang="ru-RU" dirty="0" smtClean="0"/>
              <a:t>Конвейерная линия</a:t>
            </a:r>
          </a:p>
          <a:p>
            <a:pPr marL="342900" indent="-342900">
              <a:buAutoNum type="arabicPeriod"/>
            </a:pPr>
            <a:r>
              <a:rPr lang="ru-RU" dirty="0" smtClean="0"/>
              <a:t>Крепление для бункера корнеплодов</a:t>
            </a:r>
            <a:endParaRPr lang="ru-RU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548680"/>
            <a:ext cx="8523312" cy="30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0169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116632"/>
            <a:ext cx="7772400" cy="434479"/>
          </a:xfrm>
        </p:spPr>
        <p:txBody>
          <a:bodyPr>
            <a:noAutofit/>
          </a:bodyPr>
          <a:lstStyle/>
          <a:p>
            <a:r>
              <a:rPr lang="ru-RU" sz="3200" dirty="0" smtClean="0"/>
              <a:t>Опытный образец. Доработка 1.</a:t>
            </a:r>
            <a:endParaRPr lang="ru-R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40019" y="5301208"/>
            <a:ext cx="8751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 smtClean="0"/>
              <a:t>Мы ввели 3- видовой контроль – брак, годная спелая, годная неспелая продукция</a:t>
            </a:r>
          </a:p>
          <a:p>
            <a:pPr marL="342900" indent="-342900">
              <a:buAutoNum type="arabicPeriod"/>
            </a:pPr>
            <a:r>
              <a:rPr lang="ru-RU" dirty="0" smtClean="0"/>
              <a:t>Мы поменяли бункер подачи, теперь «картошка» не застревает</a:t>
            </a:r>
          </a:p>
          <a:p>
            <a:pPr marL="342900" indent="-342900">
              <a:buAutoNum type="arabicPeriod"/>
            </a:pPr>
            <a:r>
              <a:rPr lang="ru-RU" dirty="0" smtClean="0"/>
              <a:t>Мы заменили модельную картошку- теперь это «</a:t>
            </a:r>
            <a:r>
              <a:rPr lang="ru-RU" dirty="0" err="1" smtClean="0"/>
              <a:t>витаминки</a:t>
            </a:r>
            <a:r>
              <a:rPr lang="ru-RU" dirty="0" smtClean="0"/>
              <a:t>» из </a:t>
            </a:r>
            <a:r>
              <a:rPr lang="en-US" dirty="0" smtClean="0"/>
              <a:t>PLA. </a:t>
            </a:r>
            <a:r>
              <a:rPr lang="ru-RU" dirty="0" smtClean="0"/>
              <a:t>«Старые» модельки – конфетки – закончились. Съели.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92" y="548680"/>
            <a:ext cx="6840760" cy="4119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59806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562</Words>
  <Application>Microsoft Office PowerPoint</Application>
  <PresentationFormat>Экран (4:3)</PresentationFormat>
  <Paragraphs>61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Урожай в Московской области</vt:lpstr>
      <vt:lpstr>Картофель и другие корнеплоды собраны на поле но не попали к нам на стол.  Кто виноват? И что делать?</vt:lpstr>
      <vt:lpstr>Заболевания картофеля. И что делать?</vt:lpstr>
      <vt:lpstr>Определение больных клубней</vt:lpstr>
      <vt:lpstr>Определение заболевания по цвету</vt:lpstr>
      <vt:lpstr>Обнаружение заболеваний гиперспектральным методом.</vt:lpstr>
      <vt:lpstr>Задачи проекта</vt:lpstr>
      <vt:lpstr>Опытный образец</vt:lpstr>
      <vt:lpstr>Опытный образец. Доработка 1.</vt:lpstr>
      <vt:lpstr>Мы поделились нашей разработкой</vt:lpstr>
      <vt:lpstr>Использованная литература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Урожай в Московской области</dc:title>
  <dc:creator>ydom</dc:creator>
  <cp:lastModifiedBy>ydom</cp:lastModifiedBy>
  <cp:revision>12</cp:revision>
  <cp:lastPrinted>2025-01-16T08:49:36Z</cp:lastPrinted>
  <dcterms:created xsi:type="dcterms:W3CDTF">2025-01-16T07:56:18Z</dcterms:created>
  <dcterms:modified xsi:type="dcterms:W3CDTF">2025-01-16T18:41:50Z</dcterms:modified>
</cp:coreProperties>
</file>

<file path=docProps/thumbnail.jpeg>
</file>